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96" y="-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30AA-4126-E746-96A3-3A375CB2C3CE}" type="datetimeFigureOut">
              <a:rPr lang="en-US" smtClean="0"/>
              <a:pPr/>
              <a:t>10/11/11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18D48-3FEA-7F4B-8697-4D5273336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30AA-4126-E746-96A3-3A375CB2C3CE}" type="datetimeFigureOut">
              <a:rPr lang="en-US" smtClean="0"/>
              <a:pPr/>
              <a:t>10/11/11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18D48-3FEA-7F4B-8697-4D5273336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30AA-4126-E746-96A3-3A375CB2C3CE}" type="datetimeFigureOut">
              <a:rPr lang="en-US" smtClean="0"/>
              <a:pPr/>
              <a:t>10/11/11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18D48-3FEA-7F4B-8697-4D5273336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30AA-4126-E746-96A3-3A375CB2C3CE}" type="datetimeFigureOut">
              <a:rPr lang="en-US" smtClean="0"/>
              <a:pPr/>
              <a:t>10/11/11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18D48-3FEA-7F4B-8697-4D5273336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30AA-4126-E746-96A3-3A375CB2C3CE}" type="datetimeFigureOut">
              <a:rPr lang="en-US" smtClean="0"/>
              <a:pPr/>
              <a:t>10/11/11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18D48-3FEA-7F4B-8697-4D5273336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30AA-4126-E746-96A3-3A375CB2C3CE}" type="datetimeFigureOut">
              <a:rPr lang="en-US" smtClean="0"/>
              <a:pPr/>
              <a:t>10/11/11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18D48-3FEA-7F4B-8697-4D5273336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30AA-4126-E746-96A3-3A375CB2C3CE}" type="datetimeFigureOut">
              <a:rPr lang="en-US" smtClean="0"/>
              <a:pPr/>
              <a:t>10/11/11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18D48-3FEA-7F4B-8697-4D5273336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30AA-4126-E746-96A3-3A375CB2C3CE}" type="datetimeFigureOut">
              <a:rPr lang="en-US" smtClean="0"/>
              <a:pPr/>
              <a:t>10/11/11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18D48-3FEA-7F4B-8697-4D5273336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30AA-4126-E746-96A3-3A375CB2C3CE}" type="datetimeFigureOut">
              <a:rPr lang="en-US" smtClean="0"/>
              <a:pPr/>
              <a:t>10/11/11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18D48-3FEA-7F4B-8697-4D5273336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30AA-4126-E746-96A3-3A375CB2C3CE}" type="datetimeFigureOut">
              <a:rPr lang="en-US" smtClean="0"/>
              <a:pPr/>
              <a:t>10/11/11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18D48-3FEA-7F4B-8697-4D5273336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930AA-4126-E746-96A3-3A375CB2C3CE}" type="datetimeFigureOut">
              <a:rPr lang="en-US" smtClean="0"/>
              <a:pPr/>
              <a:t>10/11/11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18D48-3FEA-7F4B-8697-4D5273336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930AA-4126-E746-96A3-3A375CB2C3CE}" type="datetimeFigureOut">
              <a:rPr lang="en-US" smtClean="0"/>
              <a:pPr/>
              <a:t>10/11/11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18D48-3FEA-7F4B-8697-4D5273336D5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95412"/>
            <a:ext cx="7772400" cy="1470025"/>
          </a:xfrm>
        </p:spPr>
        <p:txBody>
          <a:bodyPr/>
          <a:lstStyle/>
          <a:p>
            <a:r>
              <a:rPr lang="en-US" dirty="0" smtClean="0"/>
              <a:t>EN LA CLASE DE ESPAÑOL…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72528"/>
            <a:ext cx="2112968" cy="22538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9968" y="1496778"/>
            <a:ext cx="1084340" cy="18042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8153" y="4231934"/>
            <a:ext cx="2288824" cy="225268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3222" y="1199444"/>
            <a:ext cx="491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Miro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663222" y="2398889"/>
            <a:ext cx="491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Escucho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663222" y="3650832"/>
            <a:ext cx="491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No </a:t>
            </a:r>
            <a:r>
              <a:rPr lang="en-US" sz="3200" dirty="0" err="1" smtClean="0"/>
              <a:t>hablo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663222" y="5358277"/>
            <a:ext cx="491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¡No </a:t>
            </a:r>
            <a:r>
              <a:rPr lang="en-US" sz="3200" dirty="0" err="1" smtClean="0"/>
              <a:t>entiendo</a:t>
            </a:r>
            <a:r>
              <a:rPr lang="en-US" sz="3200" dirty="0" smtClean="0"/>
              <a:t>!</a:t>
            </a:r>
            <a:endParaRPr lang="en-US" sz="32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7000" y="2983665"/>
            <a:ext cx="2016960" cy="2095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76263" y="326058"/>
            <a:ext cx="36971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ooper Black"/>
              </a:rPr>
              <a:t>¿ ?</a:t>
            </a:r>
            <a:endParaRPr lang="en-US" sz="8000" dirty="0">
              <a:latin typeface="Cooper Black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983" y="2160690"/>
            <a:ext cx="1957306" cy="20675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5644" y="4543778"/>
            <a:ext cx="1270645" cy="20170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63222" y="987778"/>
            <a:ext cx="491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Tengo</a:t>
            </a:r>
            <a:r>
              <a:rPr lang="en-US" sz="3200" dirty="0" smtClean="0"/>
              <a:t> </a:t>
            </a:r>
            <a:r>
              <a:rPr lang="en-US" sz="3200" dirty="0" err="1" smtClean="0"/>
              <a:t>una</a:t>
            </a:r>
            <a:r>
              <a:rPr lang="en-US" sz="3200" dirty="0" smtClean="0"/>
              <a:t> </a:t>
            </a:r>
            <a:r>
              <a:rPr lang="en-US" sz="3200" dirty="0" err="1" smtClean="0"/>
              <a:t>pregunta</a:t>
            </a:r>
            <a:r>
              <a:rPr lang="en-US" sz="3200" dirty="0" smtClean="0"/>
              <a:t>…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815622" y="2667000"/>
            <a:ext cx="491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Levanto</a:t>
            </a:r>
            <a:r>
              <a:rPr lang="en-US" sz="3200" dirty="0" smtClean="0"/>
              <a:t> la </a:t>
            </a:r>
            <a:r>
              <a:rPr lang="en-US" sz="3200" dirty="0" err="1" smtClean="0"/>
              <a:t>mano</a:t>
            </a:r>
            <a:r>
              <a:rPr lang="en-US" sz="3200" dirty="0" smtClean="0"/>
              <a:t>…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815622" y="4543778"/>
            <a:ext cx="491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“¿</a:t>
            </a:r>
            <a:r>
              <a:rPr lang="en-US" sz="3200" dirty="0" err="1" smtClean="0"/>
              <a:t>Puedo</a:t>
            </a:r>
            <a:r>
              <a:rPr lang="en-US" sz="3200" dirty="0" smtClean="0"/>
              <a:t> </a:t>
            </a:r>
            <a:r>
              <a:rPr lang="en-US" sz="3200" dirty="0" err="1" smtClean="0"/>
              <a:t>ir</a:t>
            </a:r>
            <a:r>
              <a:rPr lang="en-US" sz="3200" dirty="0" smtClean="0"/>
              <a:t> al </a:t>
            </a:r>
            <a:r>
              <a:rPr lang="en-US" sz="3200" dirty="0" err="1" smtClean="0"/>
              <a:t>baño</a:t>
            </a:r>
            <a:r>
              <a:rPr lang="en-US" sz="3200" dirty="0" smtClean="0"/>
              <a:t>?”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Español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sobrevivir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970770" y="1417638"/>
            <a:ext cx="535757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You are new to Spanish class, but you MUST speak ONLY in Spanish. Quiz your partner to see if he/she knows how to respond to these words/phrases in Spanish.</a:t>
            </a:r>
          </a:p>
          <a:p>
            <a:endParaRPr lang="en-US" sz="2400" dirty="0" smtClean="0"/>
          </a:p>
          <a:p>
            <a:pPr marL="342900" indent="-342900">
              <a:buAutoNum type="arabicPeriod"/>
            </a:pPr>
            <a:r>
              <a:rPr lang="es-ES_tradnl" sz="2400" dirty="0" smtClean="0"/>
              <a:t>Saque el libro</a:t>
            </a:r>
          </a:p>
          <a:p>
            <a:pPr marL="342900" indent="-342900">
              <a:buAutoNum type="arabicPeriod"/>
            </a:pPr>
            <a:r>
              <a:rPr lang="es-ES_tradnl" sz="2400" dirty="0" smtClean="0"/>
              <a:t>Pase los papeles</a:t>
            </a:r>
          </a:p>
          <a:p>
            <a:pPr marL="342900" indent="-342900">
              <a:buAutoNum type="arabicPeriod"/>
            </a:pPr>
            <a:r>
              <a:rPr lang="es-ES_tradnl" sz="2400" dirty="0" smtClean="0"/>
              <a:t>Levántese</a:t>
            </a:r>
          </a:p>
          <a:p>
            <a:pPr marL="342900" indent="-342900">
              <a:buAutoNum type="arabicPeriod"/>
            </a:pPr>
            <a:r>
              <a:rPr lang="es-ES_tradnl" sz="2400" dirty="0" smtClean="0"/>
              <a:t>Siéntese</a:t>
            </a:r>
          </a:p>
          <a:p>
            <a:pPr marL="342900" indent="-342900">
              <a:buAutoNum type="arabicPeriod"/>
            </a:pPr>
            <a:r>
              <a:rPr lang="es-ES_tradnl" sz="2400" dirty="0" smtClean="0"/>
              <a:t>Escuche</a:t>
            </a:r>
          </a:p>
          <a:p>
            <a:pPr marL="342900" indent="-342900">
              <a:buAutoNum type="arabicPeriod"/>
            </a:pPr>
            <a:r>
              <a:rPr lang="es-ES_tradnl" sz="2400" dirty="0" smtClean="0"/>
              <a:t>Mire</a:t>
            </a:r>
          </a:p>
          <a:p>
            <a:pPr marL="342900" indent="-342900"/>
            <a:r>
              <a:rPr lang="es-ES_tradnl" sz="2400" dirty="0" smtClean="0"/>
              <a:t>7.  Levante la mano</a:t>
            </a:r>
            <a:endParaRPr lang="es-ES_tradnl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Español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sobrevivir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956170" y="1417638"/>
            <a:ext cx="543056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You are new to Spanish class, but you MUST speak ONLY in Spanish. Quiz your partner to see if he/she knows how to respond to these words/phrases in Spanish.</a:t>
            </a:r>
          </a:p>
          <a:p>
            <a:endParaRPr lang="en-US" sz="2400" dirty="0" smtClean="0"/>
          </a:p>
          <a:p>
            <a:pPr marL="342900" indent="-342900">
              <a:buAutoNum type="arabicPeriod"/>
            </a:pPr>
            <a:r>
              <a:rPr lang="es-ES_tradnl" sz="2400" dirty="0" smtClean="0"/>
              <a:t>Siéntese</a:t>
            </a:r>
          </a:p>
          <a:p>
            <a:pPr marL="342900" indent="-342900">
              <a:buAutoNum type="arabicPeriod"/>
            </a:pPr>
            <a:r>
              <a:rPr lang="es-ES_tradnl" sz="2400" dirty="0" smtClean="0"/>
              <a:t>Levántese</a:t>
            </a:r>
          </a:p>
          <a:p>
            <a:pPr marL="342900" indent="-342900">
              <a:buAutoNum type="arabicPeriod"/>
            </a:pPr>
            <a:r>
              <a:rPr lang="es-ES_tradnl" sz="2400" dirty="0" smtClean="0"/>
              <a:t>Levante la mano</a:t>
            </a:r>
          </a:p>
          <a:p>
            <a:pPr marL="342900" indent="-342900">
              <a:buFontTx/>
              <a:buAutoNum type="arabicPeriod"/>
            </a:pPr>
            <a:r>
              <a:rPr lang="es-ES_tradnl" sz="2400" dirty="0" smtClean="0"/>
              <a:t>Pase los papeles</a:t>
            </a:r>
          </a:p>
          <a:p>
            <a:pPr marL="342900" indent="-342900">
              <a:buFontTx/>
              <a:buAutoNum type="arabicPeriod"/>
            </a:pPr>
            <a:r>
              <a:rPr lang="es-ES_tradnl" sz="2400" dirty="0" smtClean="0"/>
              <a:t>Escuche</a:t>
            </a:r>
          </a:p>
          <a:p>
            <a:pPr marL="342900" indent="-342900">
              <a:buFontTx/>
              <a:buAutoNum type="arabicPeriod"/>
            </a:pPr>
            <a:r>
              <a:rPr lang="es-ES_tradnl" sz="2400" dirty="0" smtClean="0"/>
              <a:t>Mire</a:t>
            </a:r>
          </a:p>
          <a:p>
            <a:pPr marL="342900" indent="-342900"/>
            <a:r>
              <a:rPr lang="es-ES_tradnl" sz="2400" dirty="0" smtClean="0"/>
              <a:t>7.  Saque el libro</a:t>
            </a:r>
            <a:endParaRPr lang="es-ES_tradnl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latin typeface="Braggadocio"/>
                <a:cs typeface="Braggadocio"/>
              </a:rPr>
              <a:t>Español</a:t>
            </a:r>
            <a:r>
              <a:rPr lang="en-US" dirty="0" smtClean="0">
                <a:latin typeface="Braggadocio"/>
                <a:cs typeface="Braggadocio"/>
              </a:rPr>
              <a:t> </a:t>
            </a:r>
            <a:r>
              <a:rPr lang="en-US" dirty="0" err="1" smtClean="0">
                <a:latin typeface="Braggadocio"/>
                <a:cs typeface="Braggadocio"/>
              </a:rPr>
              <a:t>para</a:t>
            </a:r>
            <a:r>
              <a:rPr lang="en-US" dirty="0" smtClean="0">
                <a:latin typeface="Braggadocio"/>
                <a:cs typeface="Braggadocio"/>
              </a:rPr>
              <a:t> </a:t>
            </a:r>
            <a:r>
              <a:rPr lang="en-US" dirty="0" err="1" smtClean="0">
                <a:latin typeface="Braggadocio"/>
                <a:cs typeface="Braggadocio"/>
              </a:rPr>
              <a:t>sobrevivir</a:t>
            </a:r>
            <a:endParaRPr lang="en-US" dirty="0">
              <a:latin typeface="Braggadocio"/>
              <a:cs typeface="Braggadoci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56170" y="1417638"/>
            <a:ext cx="581011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En </a:t>
            </a:r>
            <a:r>
              <a:rPr lang="en-US" sz="2400" dirty="0" err="1" smtClean="0"/>
              <a:t>grupos</a:t>
            </a:r>
            <a:r>
              <a:rPr lang="en-US" sz="2400" dirty="0" smtClean="0"/>
              <a:t> de 3 personas…</a:t>
            </a:r>
          </a:p>
          <a:p>
            <a:r>
              <a:rPr lang="en-US" sz="2400" dirty="0" smtClean="0"/>
              <a:t>Ustedes van a </a:t>
            </a:r>
            <a:r>
              <a:rPr lang="en-US" sz="2400" dirty="0" err="1" smtClean="0"/>
              <a:t>crear</a:t>
            </a:r>
            <a:r>
              <a:rPr lang="en-US" sz="2400" dirty="0" smtClean="0"/>
              <a:t> un **SKIT**</a:t>
            </a:r>
          </a:p>
          <a:p>
            <a:endParaRPr lang="en-US" sz="2400" dirty="0" smtClean="0"/>
          </a:p>
          <a:p>
            <a:r>
              <a:rPr lang="en-US" sz="2400" dirty="0" smtClean="0">
                <a:latin typeface="Braggadocio"/>
                <a:cs typeface="Braggadocio"/>
              </a:rPr>
              <a:t>Los </a:t>
            </a:r>
            <a:r>
              <a:rPr lang="en-US" sz="2400" dirty="0" err="1" smtClean="0">
                <a:latin typeface="Braggadocio"/>
                <a:cs typeface="Braggadocio"/>
              </a:rPr>
              <a:t>actores</a:t>
            </a:r>
            <a:r>
              <a:rPr lang="en-US" sz="2400" dirty="0" smtClean="0">
                <a:latin typeface="Braggadocio"/>
                <a:cs typeface="Braggadocio"/>
              </a:rPr>
              <a:t>:</a:t>
            </a:r>
          </a:p>
          <a:p>
            <a:pPr>
              <a:buFont typeface="Wingdings" charset="2"/>
              <a:buChar char="²"/>
            </a:pPr>
            <a:r>
              <a:rPr lang="en-US" sz="2400" dirty="0" smtClean="0"/>
              <a:t>	1 </a:t>
            </a:r>
            <a:r>
              <a:rPr lang="en-US" sz="2400" dirty="0" err="1" smtClean="0"/>
              <a:t>profesor</a:t>
            </a:r>
            <a:r>
              <a:rPr lang="en-US" sz="2400" dirty="0" smtClean="0"/>
              <a:t>/a</a:t>
            </a:r>
          </a:p>
          <a:p>
            <a:pPr>
              <a:buFont typeface="Wingdings" charset="2"/>
              <a:buChar char="²"/>
            </a:pPr>
            <a:r>
              <a:rPr lang="en-US" sz="2400" dirty="0" smtClean="0"/>
              <a:t>  2 </a:t>
            </a:r>
            <a:r>
              <a:rPr lang="en-US" sz="2400" dirty="0" err="1" smtClean="0"/>
              <a:t>estudiantes</a:t>
            </a:r>
            <a:endParaRPr lang="en-US" sz="2400" dirty="0" smtClean="0"/>
          </a:p>
          <a:p>
            <a:pPr>
              <a:buFont typeface="Wingdings" charset="2"/>
              <a:buChar char="²"/>
            </a:pPr>
            <a:endParaRPr lang="en-US" sz="2400" dirty="0" smtClean="0"/>
          </a:p>
          <a:p>
            <a:r>
              <a:rPr lang="en-US" sz="2400" dirty="0" smtClean="0">
                <a:latin typeface="Braggadocio"/>
                <a:cs typeface="Braggadocio"/>
              </a:rPr>
              <a:t>El </a:t>
            </a:r>
            <a:r>
              <a:rPr lang="en-US" sz="2400" dirty="0" err="1" smtClean="0">
                <a:latin typeface="Braggadocio"/>
                <a:cs typeface="Braggadocio"/>
              </a:rPr>
              <a:t>vocabulario</a:t>
            </a:r>
            <a:r>
              <a:rPr lang="en-US" sz="2400" dirty="0" smtClean="0">
                <a:latin typeface="Braggadocio"/>
                <a:cs typeface="Braggadocio"/>
              </a:rPr>
              <a:t>:</a:t>
            </a:r>
          </a:p>
          <a:p>
            <a:pPr>
              <a:buFont typeface="Wingdings" charset="2"/>
              <a:buChar char="ü"/>
            </a:pPr>
            <a:r>
              <a:rPr lang="en-US" sz="2400" dirty="0" smtClean="0"/>
              <a:t> 3 </a:t>
            </a:r>
            <a:r>
              <a:rPr lang="en-US" sz="2400" dirty="0" err="1" smtClean="0"/>
              <a:t>palabras</a:t>
            </a:r>
            <a:r>
              <a:rPr lang="en-US" sz="2400" dirty="0" smtClean="0"/>
              <a:t> de “Classroom Materials”</a:t>
            </a:r>
          </a:p>
          <a:p>
            <a:pPr>
              <a:buFont typeface="Wingdings" charset="2"/>
              <a:buChar char="ü"/>
            </a:pPr>
            <a:r>
              <a:rPr lang="en-US" sz="2400" dirty="0" smtClean="0"/>
              <a:t>3 </a:t>
            </a:r>
            <a:r>
              <a:rPr lang="en-US" sz="2400" dirty="0" err="1" smtClean="0"/>
              <a:t>preguntas</a:t>
            </a:r>
            <a:r>
              <a:rPr lang="en-US" sz="2400" dirty="0" smtClean="0"/>
              <a:t> de “Questions Students Ask”</a:t>
            </a:r>
          </a:p>
          <a:p>
            <a:pPr>
              <a:buFont typeface="Wingdings" charset="2"/>
              <a:buChar char="ü"/>
            </a:pPr>
            <a:r>
              <a:rPr lang="en-US" sz="2400" dirty="0" smtClean="0"/>
              <a:t>3 </a:t>
            </a:r>
            <a:r>
              <a:rPr lang="en-US" sz="2400" dirty="0" err="1" smtClean="0"/>
              <a:t>frases</a:t>
            </a:r>
            <a:r>
              <a:rPr lang="en-US" sz="2400" dirty="0" smtClean="0"/>
              <a:t> de “Things Students Say”</a:t>
            </a:r>
          </a:p>
          <a:p>
            <a:pPr>
              <a:buFont typeface="Wingdings" charset="2"/>
              <a:buChar char="ü"/>
            </a:pPr>
            <a:r>
              <a:rPr lang="en-US" sz="2400" dirty="0" smtClean="0"/>
              <a:t>3 </a:t>
            </a:r>
            <a:r>
              <a:rPr lang="en-US" sz="2400" dirty="0" err="1" smtClean="0"/>
              <a:t>frases</a:t>
            </a:r>
            <a:r>
              <a:rPr lang="en-US" sz="2400" dirty="0" smtClean="0"/>
              <a:t> de “Things the Teacher Says”</a:t>
            </a:r>
          </a:p>
          <a:p>
            <a:pPr>
              <a:buFont typeface="Wingdings" charset="2"/>
              <a:buChar char="²"/>
            </a:pPr>
            <a:endParaRPr lang="en-US" sz="2400" dirty="0" smtClean="0"/>
          </a:p>
          <a:p>
            <a:endParaRPr lang="en-US" sz="24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8408" y="1941779"/>
            <a:ext cx="2219269" cy="2189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7433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….¡HABLAMOS ESPAÑOL!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0889" y="899166"/>
            <a:ext cx="543277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Tengo</a:t>
            </a:r>
            <a:r>
              <a:rPr lang="en-US" sz="3200" dirty="0" smtClean="0"/>
              <a:t> un </a:t>
            </a:r>
            <a:r>
              <a:rPr lang="en-US" sz="3200" dirty="0" err="1" smtClean="0"/>
              <a:t>lápiz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620889" y="2320443"/>
            <a:ext cx="543277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Tengo</a:t>
            </a:r>
            <a:r>
              <a:rPr lang="en-US" sz="3200" dirty="0" smtClean="0"/>
              <a:t> un </a:t>
            </a:r>
            <a:r>
              <a:rPr lang="en-US" sz="3200" dirty="0" err="1" smtClean="0"/>
              <a:t>bolígrafo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620889" y="3810000"/>
            <a:ext cx="543277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Tengo</a:t>
            </a:r>
            <a:r>
              <a:rPr lang="en-US" sz="3200" dirty="0" smtClean="0"/>
              <a:t> mi </a:t>
            </a:r>
            <a:r>
              <a:rPr lang="en-US" sz="3200" dirty="0" err="1" smtClean="0"/>
              <a:t>cuaderno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20889" y="5354332"/>
            <a:ext cx="543277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Tengo</a:t>
            </a:r>
            <a:r>
              <a:rPr lang="en-US" sz="3200" dirty="0" smtClean="0"/>
              <a:t> mi </a:t>
            </a:r>
            <a:r>
              <a:rPr lang="en-US" sz="3200" dirty="0" err="1" smtClean="0"/>
              <a:t>diccionario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1166" y="153002"/>
            <a:ext cx="1481667" cy="207710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3035" y="1323427"/>
            <a:ext cx="2300965" cy="181335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2833" y="4394776"/>
            <a:ext cx="2481026" cy="248102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7279" y="2524832"/>
            <a:ext cx="3105289" cy="2074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3222" y="1233887"/>
            <a:ext cx="491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Entro</a:t>
            </a:r>
            <a:r>
              <a:rPr lang="en-US" sz="3200" dirty="0" smtClean="0"/>
              <a:t> en la </a:t>
            </a:r>
            <a:r>
              <a:rPr lang="en-US" sz="3200" dirty="0" err="1" smtClean="0"/>
              <a:t>clase</a:t>
            </a:r>
            <a:r>
              <a:rPr lang="en-US" sz="3200" dirty="0" smtClean="0"/>
              <a:t> de </a:t>
            </a:r>
            <a:r>
              <a:rPr lang="en-US" sz="3200" dirty="0" err="1" smtClean="0"/>
              <a:t>español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663222" y="3066056"/>
            <a:ext cx="491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Me </a:t>
            </a:r>
            <a:r>
              <a:rPr lang="en-US" sz="3200" dirty="0" err="1" smtClean="0"/>
              <a:t>siento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63222" y="4424668"/>
            <a:ext cx="491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Saco el </a:t>
            </a:r>
            <a:r>
              <a:rPr lang="en-US" sz="3200" dirty="0" err="1" smtClean="0"/>
              <a:t>libro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4852" y="225233"/>
            <a:ext cx="1548994" cy="30372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1057" y="1818663"/>
            <a:ext cx="2187087" cy="21870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4601" y="4118013"/>
            <a:ext cx="1816100" cy="23749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63222" y="5615749"/>
            <a:ext cx="491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Abro</a:t>
            </a:r>
            <a:r>
              <a:rPr lang="en-US" sz="3200" dirty="0" smtClean="0"/>
              <a:t> el </a:t>
            </a:r>
            <a:r>
              <a:rPr lang="en-US" sz="3200" dirty="0" err="1" smtClean="0"/>
              <a:t>libro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4389" y="4565006"/>
            <a:ext cx="3179611" cy="16355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3222" y="1199444"/>
            <a:ext cx="491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Miro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663222" y="2398889"/>
            <a:ext cx="491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Escucho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663222" y="3650832"/>
            <a:ext cx="491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No </a:t>
            </a:r>
            <a:r>
              <a:rPr lang="en-US" sz="3200" dirty="0" err="1" smtClean="0"/>
              <a:t>hablo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63222" y="5358277"/>
            <a:ext cx="491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¡No </a:t>
            </a:r>
            <a:r>
              <a:rPr lang="en-US" sz="3200" dirty="0" err="1" smtClean="0"/>
              <a:t>entiendo</a:t>
            </a:r>
            <a:r>
              <a:rPr lang="en-US" sz="3200" dirty="0" smtClean="0"/>
              <a:t>!</a:t>
            </a:r>
            <a:endParaRPr lang="en-US" sz="32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72528"/>
            <a:ext cx="2112968" cy="225383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9968" y="1496778"/>
            <a:ext cx="1084340" cy="180422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8153" y="4231934"/>
            <a:ext cx="2288824" cy="22526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7000" y="2983665"/>
            <a:ext cx="2016960" cy="2095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3222" y="987778"/>
            <a:ext cx="491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Tengo</a:t>
            </a:r>
            <a:r>
              <a:rPr lang="en-US" sz="3200" dirty="0" smtClean="0"/>
              <a:t> </a:t>
            </a:r>
            <a:r>
              <a:rPr lang="en-US" sz="3200" dirty="0" err="1" smtClean="0"/>
              <a:t>una</a:t>
            </a:r>
            <a:r>
              <a:rPr lang="en-US" sz="3200" dirty="0" smtClean="0"/>
              <a:t> </a:t>
            </a:r>
            <a:r>
              <a:rPr lang="en-US" sz="3200" dirty="0" err="1" smtClean="0"/>
              <a:t>pregunta</a:t>
            </a:r>
            <a:r>
              <a:rPr lang="en-US" sz="3200" dirty="0" smtClean="0"/>
              <a:t>…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815622" y="2667000"/>
            <a:ext cx="491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Levanto</a:t>
            </a:r>
            <a:r>
              <a:rPr lang="en-US" sz="3200" dirty="0" smtClean="0"/>
              <a:t> la </a:t>
            </a:r>
            <a:r>
              <a:rPr lang="en-US" sz="3200" dirty="0" err="1" smtClean="0"/>
              <a:t>mano</a:t>
            </a:r>
            <a:r>
              <a:rPr lang="en-US" sz="3200" dirty="0" smtClean="0"/>
              <a:t>…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815622" y="4543778"/>
            <a:ext cx="491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“¿</a:t>
            </a:r>
            <a:r>
              <a:rPr lang="en-US" sz="3200" dirty="0" err="1" smtClean="0"/>
              <a:t>Puedo</a:t>
            </a:r>
            <a:r>
              <a:rPr lang="en-US" sz="3200" dirty="0" smtClean="0"/>
              <a:t> </a:t>
            </a:r>
            <a:r>
              <a:rPr lang="en-US" sz="3200" dirty="0" err="1" smtClean="0"/>
              <a:t>ir</a:t>
            </a:r>
            <a:r>
              <a:rPr lang="en-US" sz="3200" dirty="0" smtClean="0"/>
              <a:t> al </a:t>
            </a:r>
            <a:r>
              <a:rPr lang="en-US" sz="3200" dirty="0" err="1" smtClean="0"/>
              <a:t>baño</a:t>
            </a:r>
            <a:r>
              <a:rPr lang="en-US" sz="3200" dirty="0" smtClean="0"/>
              <a:t>?”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4826000" y="326058"/>
            <a:ext cx="36971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ooper Black"/>
              </a:rPr>
              <a:t>¿ ?</a:t>
            </a:r>
            <a:endParaRPr lang="en-US" sz="8000" dirty="0">
              <a:latin typeface="Cooper Black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0966" y="4543778"/>
            <a:ext cx="1270645" cy="201706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7636" y="2034813"/>
            <a:ext cx="1957306" cy="20675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0449" y="153002"/>
            <a:ext cx="1481667" cy="2077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7446" y="1589794"/>
            <a:ext cx="2300965" cy="18133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4801" y="3357609"/>
            <a:ext cx="3105289" cy="20743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2158" y="4394776"/>
            <a:ext cx="2481026" cy="248102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0889" y="899166"/>
            <a:ext cx="543277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Tengo</a:t>
            </a:r>
            <a:r>
              <a:rPr lang="en-US" sz="3200" dirty="0" smtClean="0"/>
              <a:t> un </a:t>
            </a:r>
            <a:r>
              <a:rPr lang="en-US" sz="3200" dirty="0" err="1" smtClean="0"/>
              <a:t>lápiz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620889" y="2320443"/>
            <a:ext cx="543277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Tengo</a:t>
            </a:r>
            <a:r>
              <a:rPr lang="en-US" sz="3200" dirty="0" smtClean="0"/>
              <a:t> un </a:t>
            </a:r>
            <a:r>
              <a:rPr lang="en-US" sz="3200" dirty="0" err="1" smtClean="0"/>
              <a:t>bolígrafo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620889" y="3810000"/>
            <a:ext cx="543277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Tengo</a:t>
            </a:r>
            <a:r>
              <a:rPr lang="en-US" sz="3200" dirty="0" smtClean="0"/>
              <a:t> mi </a:t>
            </a:r>
            <a:r>
              <a:rPr lang="en-US" sz="3200" dirty="0" err="1" smtClean="0"/>
              <a:t>cuaderno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620889" y="5354332"/>
            <a:ext cx="543277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Tengo</a:t>
            </a:r>
            <a:r>
              <a:rPr lang="en-US" sz="3200" dirty="0" smtClean="0"/>
              <a:t> mi </a:t>
            </a:r>
            <a:r>
              <a:rPr lang="en-US" sz="3200" dirty="0" err="1" smtClean="0"/>
              <a:t>diccionario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4852" y="225233"/>
            <a:ext cx="1548994" cy="30372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0238" y="1660163"/>
            <a:ext cx="2187087" cy="21870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1225" y="4228068"/>
            <a:ext cx="1816100" cy="23749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4904" y="649111"/>
            <a:ext cx="491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Entro</a:t>
            </a:r>
            <a:r>
              <a:rPr lang="en-US" sz="3200" dirty="0" smtClean="0"/>
              <a:t> en la </a:t>
            </a:r>
            <a:r>
              <a:rPr lang="en-US" sz="3200" dirty="0" err="1" smtClean="0"/>
              <a:t>clase</a:t>
            </a:r>
            <a:r>
              <a:rPr lang="en-US" sz="3200" dirty="0" smtClean="0"/>
              <a:t> de </a:t>
            </a:r>
            <a:r>
              <a:rPr lang="en-US" sz="3200" dirty="0" err="1" smtClean="0"/>
              <a:t>español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624904" y="2168931"/>
            <a:ext cx="491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Me </a:t>
            </a:r>
            <a:r>
              <a:rPr lang="en-US" sz="3200" dirty="0" err="1" smtClean="0"/>
              <a:t>siento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624904" y="4118013"/>
            <a:ext cx="491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Saco el </a:t>
            </a:r>
            <a:r>
              <a:rPr lang="en-US" sz="3200" dirty="0" err="1" smtClean="0"/>
              <a:t>libro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624904" y="5415518"/>
            <a:ext cx="491066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Abro</a:t>
            </a:r>
            <a:r>
              <a:rPr lang="en-US" sz="3200" dirty="0" smtClean="0"/>
              <a:t> el </a:t>
            </a:r>
            <a:r>
              <a:rPr lang="en-US" sz="3200" dirty="0" err="1" smtClean="0"/>
              <a:t>libro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5571" y="4364775"/>
            <a:ext cx="3179611" cy="16355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1549</TotalTime>
  <Words>313</Words>
  <Application>Microsoft Macintosh PowerPoint</Application>
  <PresentationFormat>On-screen Show (4:3)</PresentationFormat>
  <Paragraphs>67</Paragraphs>
  <Slides>14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EN LA CLASE DE ESPAÑOL…</vt:lpstr>
      <vt:lpstr>….¡HABLAMOS ESPAÑOL! 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Español para sobrevivir</vt:lpstr>
      <vt:lpstr>Español para sobrevivir</vt:lpstr>
      <vt:lpstr>Español para sobrevivir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 LA CLASE DE ESPAÑOL…</dc:title>
  <dc:creator>Administrator</dc:creator>
  <cp:lastModifiedBy>Benjamin Rush</cp:lastModifiedBy>
  <cp:revision>23</cp:revision>
  <dcterms:created xsi:type="dcterms:W3CDTF">2011-10-11T11:45:49Z</dcterms:created>
  <dcterms:modified xsi:type="dcterms:W3CDTF">2011-10-11T15:56:20Z</dcterms:modified>
</cp:coreProperties>
</file>